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1" r:id="rId3"/>
    <p:sldId id="353" r:id="rId4"/>
    <p:sldId id="334" r:id="rId5"/>
    <p:sldId id="352" r:id="rId6"/>
    <p:sldId id="257" r:id="rId7"/>
    <p:sldId id="271" r:id="rId8"/>
    <p:sldId id="336" r:id="rId9"/>
    <p:sldId id="337" r:id="rId10"/>
    <p:sldId id="267" r:id="rId11"/>
    <p:sldId id="332" r:id="rId12"/>
    <p:sldId id="354" r:id="rId13"/>
    <p:sldId id="258" r:id="rId14"/>
    <p:sldId id="259" r:id="rId15"/>
    <p:sldId id="260" r:id="rId16"/>
    <p:sldId id="357" r:id="rId17"/>
    <p:sldId id="358" r:id="rId18"/>
    <p:sldId id="335" r:id="rId19"/>
    <p:sldId id="338" r:id="rId20"/>
    <p:sldId id="339" r:id="rId21"/>
    <p:sldId id="330" r:id="rId22"/>
    <p:sldId id="261" r:id="rId23"/>
    <p:sldId id="331" r:id="rId24"/>
    <p:sldId id="264" r:id="rId25"/>
    <p:sldId id="333" r:id="rId26"/>
    <p:sldId id="265" r:id="rId27"/>
    <p:sldId id="266" r:id="rId28"/>
    <p:sldId id="262" r:id="rId29"/>
    <p:sldId id="268" r:id="rId30"/>
    <p:sldId id="269" r:id="rId31"/>
    <p:sldId id="287" r:id="rId32"/>
    <p:sldId id="270" r:id="rId33"/>
    <p:sldId id="359" r:id="rId34"/>
    <p:sldId id="272" r:id="rId35"/>
    <p:sldId id="273" r:id="rId36"/>
    <p:sldId id="340" r:id="rId37"/>
    <p:sldId id="286" r:id="rId38"/>
    <p:sldId id="263" r:id="rId39"/>
    <p:sldId id="274" r:id="rId40"/>
    <p:sldId id="288" r:id="rId41"/>
    <p:sldId id="289" r:id="rId42"/>
    <p:sldId id="328" r:id="rId43"/>
    <p:sldId id="329" r:id="rId44"/>
    <p:sldId id="342" r:id="rId45"/>
    <p:sldId id="276" r:id="rId46"/>
    <p:sldId id="341" r:id="rId47"/>
    <p:sldId id="277" r:id="rId48"/>
    <p:sldId id="278" r:id="rId49"/>
    <p:sldId id="280" r:id="rId50"/>
    <p:sldId id="281" r:id="rId51"/>
    <p:sldId id="282" r:id="rId52"/>
    <p:sldId id="283" r:id="rId53"/>
    <p:sldId id="285" r:id="rId54"/>
    <p:sldId id="284" r:id="rId55"/>
    <p:sldId id="279" r:id="rId56"/>
    <p:sldId id="343" r:id="rId57"/>
    <p:sldId id="345" r:id="rId58"/>
    <p:sldId id="344" r:id="rId59"/>
    <p:sldId id="346" r:id="rId60"/>
    <p:sldId id="347" r:id="rId61"/>
    <p:sldId id="349" r:id="rId62"/>
    <p:sldId id="348" r:id="rId63"/>
    <p:sldId id="350" r:id="rId64"/>
    <p:sldId id="355" r:id="rId65"/>
    <p:sldId id="35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F1EB-ED21-401F-A528-3D4702AE0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9C701-610D-4E18-8B60-ED77610AF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B8CB-58DB-4EF9-89A1-E9E2F9BF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2837-529F-4E94-B170-7597BF49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B2380-7F0C-42C5-9CEF-50FEA187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2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BACE-5592-4CCA-B9EE-81B1D07A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00EB-65F3-4EC8-B46D-518747B1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B66F-39B3-44E8-8945-B3194AFF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C745-B636-40DB-B7B2-63FE96BC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2E63-636B-461B-9790-0800CA3A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4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31477-8ED9-4C14-83F2-2726CA843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DAFA7-7B54-41ED-819F-3CF761AA6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0810E-D39F-438F-AF18-F78EF488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6FF8-DABC-4A0B-958B-CEC77476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8A8C-DF73-4B96-A769-BFEFA39E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69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053-E04B-4BFB-A4F7-C1F12388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0402-759C-4CC2-885D-0D4B2E6B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22347-8C87-49F6-9CA3-E37D6770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ADC4-494D-4C44-9AA4-C07A470D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D365-BDED-4963-9B98-CCA85BF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3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C801-8204-44A6-B444-91975813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A528F-9052-4D6F-9083-497114C3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9CA34-666F-4A89-9AF5-2F47F087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1D5C-6A78-4297-9F0A-B3DD579F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5A8E-BCD4-4C5F-BE81-16385A29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8834-175E-4E54-ACA1-F0B9511A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234D-092D-4CCB-A990-9574906D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A1FEE-12E4-4B2D-8865-71D28DBF4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139E-1A99-4BEB-8F73-CEA7D53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054C2-95F7-4F80-9415-011301E5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9C084-7D5A-4419-8DD1-1BC80831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8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469C-DEAE-4A60-825B-AA1F2C4F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FCAC-4C0A-423A-9467-24F3B851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0F43D-7A7D-4EDC-B8F9-A6A67956C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D8AF5-69EE-4BDB-8BE8-358B2ABB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D90AC-6B19-4F7C-B462-8A886C3CF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4AE0E-C120-4BC9-AA39-A6BCABD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4D7CC-AA41-4FA6-9F25-4C43CC83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CCFCE-30AE-4BCC-A840-A23E41A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67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98A6-76A1-45FB-92F6-45F616B1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92CBD-1C20-4A39-96B6-0EA47AE5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9AA5-4333-458A-B5F5-0656E3E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4F955-2960-4B12-9398-D0CC0353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3F83E-9110-49F2-9D82-FF4FBC6D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BBB0-908A-42AD-B84A-F83482D6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7713F-A98C-4FE1-9AA6-A384A011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4C7B-7E65-4814-9445-BA298A0E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6895-F0C6-4EAD-BF4C-0335EEB1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E8385-1DB1-417B-B6AE-C73738175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4B827-DDD0-469A-A2E4-86E8F65C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B80B1-2A72-44DF-A413-83AB8639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49F4F-19E9-4C20-BBC3-7B861258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26C7-B42B-442C-8846-2027A0E0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9886-6BDD-4E30-ADE1-C83DD0FC0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07D6-43AD-4270-91C8-4484D4819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6A488-4627-432E-BF95-08AF8AC5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C4858-46EC-4ED5-8F42-B28B305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338E-FEB6-40D6-B551-D4078F5B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3B2C0-7FCE-49C0-AD8F-6ABC5581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CD2E-A5FE-44E3-9B25-33AC989C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11AA-9E9A-41D2-A989-BA87F4BCE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305B-54BE-436B-9626-6A9427CD6379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60888-AC12-4B52-80BC-767D05C1A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189E-DFE3-4D4F-9D7B-D7F66129F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8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best-data-visualizations" TargetMode="External"/><Relationship Id="rId2" Type="http://schemas.openxmlformats.org/officeDocument/2006/relationships/hyperlink" Target="https://visme.co/blog/best-data-visualizatio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sh.gallery/Port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gallery/dash-alignment-char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ash.gallery/dash-molecule-3d-view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nicgirault/circosJ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ash.gallery/dash-circ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backspacer/data-visualisation-course/tree/master/circos_sample_dat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backspacer/data-visualisation-course/blob/master/circos_sample_data/table-05.tx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tableviewer/" TargetMode="External"/><Relationship Id="rId2" Type="http://schemas.openxmlformats.org/officeDocument/2006/relationships/hyperlink" Target="http://mkweb.bcgsc.ca/tableviewer/samp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ennuja/5363515039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gitbackspacer/data-visualisation-course/tree/master/igv-mutant-dat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itbackspacer/data-visualisation-cours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egust.erc.monash.edu/degust/config.html?code=d24c2a88f917954853272af3e80cde5a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backspacer/data-visualisation-course/blob/master/sample.gvf" TargetMode="External"/><Relationship Id="rId2" Type="http://schemas.openxmlformats.org/officeDocument/2006/relationships/hyperlink" Target="http://www.webgestalt.org/2017/GOView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lce.biohpc.swmed.edu/geneck/index.php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ignalink.org/export/05062019-signalink-UTh27h.cy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higlass.io/app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upport.10xgenomics.com/single-cell-gene-expression/software/visualization/latest/what-is-loupe-cell-brows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2980-6451-4817-978B-81F4EA7D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0724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Interactive Bioinformatics Data Visualisation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8B6E-5C7D-4AEA-AD58-12329EF9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3322"/>
            <a:ext cx="9144000" cy="2534478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r>
              <a:rPr lang="en-GB" sz="3600" b="1" dirty="0"/>
              <a:t>Jitender</a:t>
            </a:r>
          </a:p>
          <a:p>
            <a:r>
              <a:rPr lang="en-GB" sz="3600" b="1" dirty="0"/>
              <a:t>Marielle</a:t>
            </a:r>
          </a:p>
          <a:p>
            <a:endParaRPr lang="en-GB" dirty="0"/>
          </a:p>
          <a:p>
            <a:r>
              <a:rPr lang="en-GB" dirty="0"/>
              <a:t> 11 May 2023</a:t>
            </a:r>
          </a:p>
          <a:p>
            <a:endParaRPr lang="en-GB" sz="3600" b="1" dirty="0"/>
          </a:p>
          <a:p>
            <a:r>
              <a:rPr lang="en-GB" dirty="0"/>
              <a:t>Informatics@</a:t>
            </a:r>
          </a:p>
          <a:p>
            <a:r>
              <a:rPr lang="en-GB" dirty="0"/>
              <a:t>CSB</a:t>
            </a:r>
          </a:p>
        </p:txBody>
      </p:sp>
    </p:spTree>
    <p:extLst>
      <p:ext uri="{BB962C8B-B14F-4D97-AF65-F5344CB8AC3E}">
        <p14:creationId xmlns:p14="http://schemas.microsoft.com/office/powerpoint/2010/main" val="110171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2F5B-0B56-4A95-941D-AF6CFD08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590"/>
            <a:ext cx="10515600" cy="1058233"/>
          </a:xfrm>
        </p:spPr>
        <p:txBody>
          <a:bodyPr>
            <a:normAutofit fontScale="90000"/>
          </a:bodyPr>
          <a:lstStyle/>
          <a:p>
            <a:br>
              <a:rPr lang="en-GB" b="1" dirty="0"/>
            </a:br>
            <a:r>
              <a:rPr lang="en-GB" b="1" dirty="0">
                <a:highlight>
                  <a:srgbClr val="FFFF00"/>
                </a:highlight>
              </a:rPr>
              <a:t>The 25 Best Data Visualizations of 2023</a:t>
            </a:r>
            <a:br>
              <a:rPr lang="en-GB" dirty="0">
                <a:highlight>
                  <a:srgbClr val="FFFF00"/>
                </a:highlight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84DC-EAFE-4539-80BF-21C55176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b="1" dirty="0">
                <a:hlinkClick r:id="rId3"/>
              </a:rPr>
              <a:t>https://visme.co/blog/best-data-visualizations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We can have a vote on this, which are your top 3</a:t>
            </a:r>
          </a:p>
          <a:p>
            <a:r>
              <a:rPr lang="en-GB" dirty="0"/>
              <a:t>What features did you like ? and what lead to your ranking</a:t>
            </a:r>
          </a:p>
          <a:p>
            <a:r>
              <a:rPr lang="en-GB" dirty="0"/>
              <a:t>I’m sure you would agree there is a space for “a bit of an artistic license”: lot of creativity is need to make a better data-viz displays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8EA4D-A269-409A-B0A0-110812CC5569}"/>
              </a:ext>
            </a:extLst>
          </p:cNvPr>
          <p:cNvSpPr txBox="1"/>
          <p:nvPr/>
        </p:nvSpPr>
        <p:spPr>
          <a:xfrm>
            <a:off x="8488017" y="2365513"/>
            <a:ext cx="261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By: Anna </a:t>
            </a:r>
            <a:r>
              <a:rPr lang="en-GB" dirty="0" err="1"/>
              <a:t>Glivinska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738CA-B475-4483-A51F-DDEF9358533C}"/>
              </a:ext>
            </a:extLst>
          </p:cNvPr>
          <p:cNvSpPr txBox="1"/>
          <p:nvPr/>
        </p:nvSpPr>
        <p:spPr>
          <a:xfrm>
            <a:off x="838200" y="5580078"/>
            <a:ext cx="80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https://visme.co/blog/best-data-visualizations-2018/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95B4B-64C2-46D2-8290-B6B33346302A}"/>
              </a:ext>
            </a:extLst>
          </p:cNvPr>
          <p:cNvSpPr txBox="1"/>
          <p:nvPr/>
        </p:nvSpPr>
        <p:spPr>
          <a:xfrm>
            <a:off x="838200" y="5992297"/>
            <a:ext cx="71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https://visme.co/blog/best-data-visualizations-2019/</a:t>
            </a:r>
          </a:p>
        </p:txBody>
      </p:sp>
    </p:spTree>
    <p:extLst>
      <p:ext uri="{BB962C8B-B14F-4D97-AF65-F5344CB8AC3E}">
        <p14:creationId xmlns:p14="http://schemas.microsoft.com/office/powerpoint/2010/main" val="10935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BB45-D967-4B23-9B1B-60E4CE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https://dash.gallery/Portal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AF19F-FFB0-4C96-9BD4-AA0C993810A4}"/>
              </a:ext>
            </a:extLst>
          </p:cNvPr>
          <p:cNvSpPr txBox="1"/>
          <p:nvPr/>
        </p:nvSpPr>
        <p:spPr>
          <a:xfrm>
            <a:off x="1610139" y="3028122"/>
            <a:ext cx="233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Html5</a:t>
            </a:r>
          </a:p>
          <a:p>
            <a:r>
              <a:rPr lang="en-GB" dirty="0"/>
              <a:t>CSS</a:t>
            </a:r>
          </a:p>
          <a:p>
            <a:r>
              <a:rPr lang="en-GB" dirty="0"/>
              <a:t>SVG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F083E-F6B8-49C1-87C9-58305903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89" y="563909"/>
            <a:ext cx="4314411" cy="387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C7BF9-73EF-435E-BAA2-FD727398D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506" y="5244543"/>
            <a:ext cx="6410738" cy="1087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345AFB-3F5E-4954-83E4-39D1E72B667A}"/>
              </a:ext>
            </a:extLst>
          </p:cNvPr>
          <p:cNvSpPr/>
          <p:nvPr/>
        </p:nvSpPr>
        <p:spPr>
          <a:xfrm rot="18767581">
            <a:off x="8070575" y="4422460"/>
            <a:ext cx="536713" cy="29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FD49F-A0D6-42EB-8CD2-A5FF144202BF}"/>
              </a:ext>
            </a:extLst>
          </p:cNvPr>
          <p:cNvSpPr txBox="1"/>
          <p:nvPr/>
        </p:nvSpPr>
        <p:spPr>
          <a:xfrm>
            <a:off x="9064485" y="4434552"/>
            <a:ext cx="29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“</a:t>
            </a:r>
            <a:r>
              <a:rPr lang="en-GB" b="1" dirty="0" err="1"/>
              <a:t>metagenomics.svg</a:t>
            </a:r>
            <a:r>
              <a:rPr lang="en-GB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181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BC80-387D-40F3-9C98-566F7EB4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MSA 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56D8-B86A-4758-8579-2ECDB8DB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76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03B4-BCB8-435A-A283-D0DA0CF5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" y="33862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Viewing Multiple Sequence alignment(MSA)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C258-B6FC-47CA-9368-563CBCB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23" y="1526588"/>
            <a:ext cx="10777330" cy="417588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sz="3600" dirty="0">
                <a:hlinkClick r:id="rId2"/>
              </a:rPr>
              <a:t>https://dash.gallery/dash-alignment-chart/</a:t>
            </a:r>
            <a:endParaRPr lang="en-GB" sz="3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Viewer shows </a:t>
            </a:r>
            <a:r>
              <a:rPr lang="en-GB" b="1" dirty="0"/>
              <a:t>gap</a:t>
            </a:r>
            <a:r>
              <a:rPr lang="en-GB" dirty="0"/>
              <a:t> and </a:t>
            </a:r>
            <a:r>
              <a:rPr lang="en-GB" b="1" dirty="0"/>
              <a:t>conservation </a:t>
            </a:r>
            <a:r>
              <a:rPr lang="en-GB" dirty="0"/>
              <a:t>alongside a standard </a:t>
            </a:r>
            <a:r>
              <a:rPr lang="en-GB" b="1" dirty="0" err="1"/>
              <a:t>colorscale</a:t>
            </a:r>
            <a:r>
              <a:rPr lang="en-GB" b="1" dirty="0"/>
              <a:t> support</a:t>
            </a:r>
            <a:r>
              <a:rPr lang="en-GB" dirty="0"/>
              <a:t> and </a:t>
            </a:r>
            <a:r>
              <a:rPr lang="en-GB" b="1" dirty="0"/>
              <a:t>consensus sequence</a:t>
            </a:r>
          </a:p>
          <a:p>
            <a:r>
              <a:rPr lang="en-GB" dirty="0">
                <a:highlight>
                  <a:srgbClr val="FFFF00"/>
                </a:highlight>
              </a:rPr>
              <a:t>No matter what size your alignment </a:t>
            </a:r>
            <a:r>
              <a:rPr lang="en-GB" dirty="0"/>
              <a:t>is, Alignment Viewer is able to display your proteins snappily.</a:t>
            </a:r>
          </a:p>
          <a:p>
            <a:r>
              <a:rPr lang="en-GB" dirty="0"/>
              <a:t> You can </a:t>
            </a:r>
            <a:r>
              <a:rPr lang="en-GB" b="1" dirty="0">
                <a:highlight>
                  <a:srgbClr val="FFFF00"/>
                </a:highlight>
              </a:rPr>
              <a:t>quickly scroll through </a:t>
            </a:r>
            <a:r>
              <a:rPr lang="en-GB" dirty="0"/>
              <a:t>your long sequence </a:t>
            </a:r>
            <a:r>
              <a:rPr lang="en-GB" dirty="0">
                <a:highlight>
                  <a:srgbClr val="FFFF00"/>
                </a:highlight>
              </a:rPr>
              <a:t>with a slider </a:t>
            </a:r>
            <a:r>
              <a:rPr lang="en-GB" dirty="0"/>
              <a:t>or a heatmap overview. </a:t>
            </a:r>
          </a:p>
          <a:p>
            <a:r>
              <a:rPr lang="en-GB" dirty="0"/>
              <a:t>Data: </a:t>
            </a:r>
            <a:r>
              <a:rPr lang="en-GB" b="1" dirty="0">
                <a:solidFill>
                  <a:srgbClr val="FF0000"/>
                </a:solidFill>
              </a:rPr>
              <a:t>https://github.com/gitbackspacer/data-visualisation-course/blob/master/msa/human-kinase20.fasta</a:t>
            </a:r>
          </a:p>
        </p:txBody>
      </p:sp>
    </p:spTree>
    <p:extLst>
      <p:ext uri="{BB962C8B-B14F-4D97-AF65-F5344CB8AC3E}">
        <p14:creationId xmlns:p14="http://schemas.microsoft.com/office/powerpoint/2010/main" val="269432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7580-6A4E-4EEB-82E9-78E3532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Alignment viewer</a:t>
            </a:r>
            <a:br>
              <a:rPr lang="en-GB" dirty="0"/>
            </a:br>
            <a:r>
              <a:rPr lang="en-GB" dirty="0"/>
              <a:t>step 1: Single Click on Drag drop </a:t>
            </a:r>
            <a:br>
              <a:rPr lang="en-GB" dirty="0"/>
            </a:br>
            <a:r>
              <a:rPr lang="en-GB" dirty="0"/>
              <a:t>Step 2: Browse the file “human-kinase20.fasta”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8AF69B-3143-4674-B61B-762D87DE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4522"/>
            <a:ext cx="10515600" cy="3933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BF09E-70DB-44E3-A3B3-7D6DDA09813A}"/>
              </a:ext>
            </a:extLst>
          </p:cNvPr>
          <p:cNvSpPr txBox="1"/>
          <p:nvPr/>
        </p:nvSpPr>
        <p:spPr>
          <a:xfrm>
            <a:off x="7513983" y="86139"/>
            <a:ext cx="3717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Aligned 20 Kinase Human proteins already using 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76060-625A-4A39-A25C-7103B14D6E4B}"/>
              </a:ext>
            </a:extLst>
          </p:cNvPr>
          <p:cNvSpPr txBox="1"/>
          <p:nvPr/>
        </p:nvSpPr>
        <p:spPr>
          <a:xfrm>
            <a:off x="1338470" y="6008181"/>
            <a:ext cx="91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Jalview</a:t>
            </a:r>
            <a:r>
              <a:rPr lang="en-GB" sz="2400" dirty="0"/>
              <a:t>  “you can not only visualise but also edit”</a:t>
            </a:r>
          </a:p>
        </p:txBody>
      </p:sp>
    </p:spTree>
    <p:extLst>
      <p:ext uri="{BB962C8B-B14F-4D97-AF65-F5344CB8AC3E}">
        <p14:creationId xmlns:p14="http://schemas.microsoft.com/office/powerpoint/2010/main" val="413178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FA2-2002-4C02-8A95-F4F42BE2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Toggle to Slider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0D13D5-A133-47F6-B91C-6909A4F1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586" y="1825625"/>
            <a:ext cx="3528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0A83-0DB2-A6DC-6F87-F05F98B2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Molecule 3D Viewer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566E-9D26-1946-82A7-EC88DE656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56" y="11431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https://dash.gallery/dash-molecule-3d-viewer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4B5E6-A4EA-2B2A-D2C9-68431B13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8" y="2286695"/>
            <a:ext cx="7275443" cy="40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FBB0-5E2D-1FF5-03D7-C5D8274A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T7 RNA polymerase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B8203-7BDD-2EBB-5092-E6CAA31CF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758" y="1825625"/>
            <a:ext cx="5030483" cy="4351338"/>
          </a:xfrm>
        </p:spPr>
      </p:pic>
    </p:spTree>
    <p:extLst>
      <p:ext uri="{BB962C8B-B14F-4D97-AF65-F5344CB8AC3E}">
        <p14:creationId xmlns:p14="http://schemas.microsoft.com/office/powerpoint/2010/main" val="257500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B179-BBE1-4D77-98F7-BF02E09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56C6-CA6C-41DE-9FDE-7B6D1597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Complex genomic changes</a:t>
            </a:r>
            <a:r>
              <a:rPr lang="en-GB" dirty="0"/>
              <a:t>: </a:t>
            </a:r>
          </a:p>
          <a:p>
            <a:pPr>
              <a:buFontTx/>
              <a:buChar char="-"/>
            </a:pPr>
            <a:r>
              <a:rPr lang="en-GB" dirty="0"/>
              <a:t>copy number changes-</a:t>
            </a:r>
          </a:p>
          <a:p>
            <a:pPr>
              <a:buFontTx/>
              <a:buChar char="-"/>
            </a:pPr>
            <a:r>
              <a:rPr lang="en-GB" dirty="0"/>
              <a:t> mutations</a:t>
            </a:r>
          </a:p>
          <a:p>
            <a:pPr>
              <a:buFontTx/>
              <a:buChar char="-"/>
            </a:pPr>
            <a:r>
              <a:rPr lang="en-GB" dirty="0"/>
              <a:t> gene expressions</a:t>
            </a:r>
          </a:p>
          <a:p>
            <a:pPr>
              <a:buFontTx/>
              <a:buChar char="-"/>
            </a:pPr>
            <a:r>
              <a:rPr lang="en-GB" dirty="0"/>
              <a:t> methylations patterns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Information buried all into sequencing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21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6D23-6240-4701-9723-BA8296D1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4" y="224725"/>
            <a:ext cx="9935414" cy="603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CFCAB-A70F-4AFF-AA73-459FB5CB5AD8}"/>
              </a:ext>
            </a:extLst>
          </p:cNvPr>
          <p:cNvSpPr txBox="1"/>
          <p:nvPr/>
        </p:nvSpPr>
        <p:spPr>
          <a:xfrm>
            <a:off x="4308529" y="650153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FFFCF-5535-47B9-B618-B61CCA42764F}"/>
              </a:ext>
            </a:extLst>
          </p:cNvPr>
          <p:cNvSpPr txBox="1"/>
          <p:nvPr/>
        </p:nvSpPr>
        <p:spPr>
          <a:xfrm>
            <a:off x="6586780" y="385511"/>
            <a:ext cx="318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Gained or duplicated :outward</a:t>
            </a:r>
          </a:p>
          <a:p>
            <a:endParaRPr lang="en-GB" dirty="0"/>
          </a:p>
          <a:p>
            <a:r>
              <a:rPr lang="en-GB" dirty="0"/>
              <a:t>Lost: inwards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84BF1-627C-4B28-9865-91D61CBD2667}"/>
              </a:ext>
            </a:extLst>
          </p:cNvPr>
          <p:cNvSpPr txBox="1"/>
          <p:nvPr/>
        </p:nvSpPr>
        <p:spPr>
          <a:xfrm>
            <a:off x="8756542" y="5685931"/>
            <a:ext cx="325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two tumours or individuals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68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EDDE-E894-452D-BC28-5434BDE6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7314-46DB-473F-9892-F7A411B0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Interactive Bioinformatics Data Visualisation Course</a:t>
            </a:r>
          </a:p>
          <a:p>
            <a:pPr>
              <a:buFontTx/>
              <a:buChar char="-"/>
            </a:pPr>
            <a:r>
              <a:rPr lang="en-GB" b="1" dirty="0"/>
              <a:t>10:00 Welcome/ Start/ Introduction</a:t>
            </a:r>
          </a:p>
          <a:p>
            <a:pPr>
              <a:buFontTx/>
              <a:buChar char="-"/>
            </a:pPr>
            <a:r>
              <a:rPr lang="en-GB" b="1" dirty="0"/>
              <a:t>11.15 – 11.30  Coffee Break </a:t>
            </a:r>
          </a:p>
          <a:p>
            <a:pPr>
              <a:buFontTx/>
              <a:buChar char="-"/>
            </a:pPr>
            <a:r>
              <a:rPr lang="en-GB" b="1" dirty="0"/>
              <a:t>12.45 : Q&amp;A and Discussion</a:t>
            </a:r>
          </a:p>
          <a:p>
            <a:pPr>
              <a:buFontTx/>
              <a:buChar char="-"/>
            </a:pPr>
            <a:r>
              <a:rPr lang="en-GB" b="1" dirty="0"/>
              <a:t> Conclude @ 1:00pm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33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5F42-CE82-4EE9-A57B-28710972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963E-EC6A-4F33-ABF9-41F1B9A74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75C6-C918-4F4B-9105-B6C13164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" y="143655"/>
            <a:ext cx="11812070" cy="626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934E1-048D-42E0-B203-40E8CC1F63A4}"/>
              </a:ext>
            </a:extLst>
          </p:cNvPr>
          <p:cNvSpPr txBox="1"/>
          <p:nvPr/>
        </p:nvSpPr>
        <p:spPr>
          <a:xfrm>
            <a:off x="3959818" y="654256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</p:spTree>
    <p:extLst>
      <p:ext uri="{BB962C8B-B14F-4D97-AF65-F5344CB8AC3E}">
        <p14:creationId xmlns:p14="http://schemas.microsoft.com/office/powerpoint/2010/main" val="323688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72F8-2ED8-4A72-A768-411739EB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CDA6-E850-47CA-80C4-A4F21B6D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/>
              <a:t>“methods to transform information into a visual form for comprehension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automated processes can reliably find sites </a:t>
            </a:r>
            <a:r>
              <a:rPr lang="en-GB" dirty="0"/>
              <a:t>where rearrangement occurs, but </a:t>
            </a:r>
            <a:r>
              <a:rPr lang="en-GB" b="1" dirty="0">
                <a:highlight>
                  <a:srgbClr val="FFFF00"/>
                </a:highlight>
              </a:rPr>
              <a:t>visualization</a:t>
            </a:r>
            <a:r>
              <a:rPr lang="en-GB" dirty="0">
                <a:highlight>
                  <a:srgbClr val="FFFF00"/>
                </a:highlight>
              </a:rPr>
              <a:t> is then needed</a:t>
            </a:r>
            <a:r>
              <a:rPr lang="en-GB" dirty="0"/>
              <a:t> to </a:t>
            </a:r>
            <a:r>
              <a:rPr lang="en-GB" b="1" dirty="0">
                <a:highlight>
                  <a:srgbClr val="FFFF00"/>
                </a:highlight>
              </a:rPr>
              <a:t>provide a mental image </a:t>
            </a:r>
            <a:r>
              <a:rPr lang="en-GB" dirty="0"/>
              <a:t>so that the detail of structural variation can be fully appreciated and understood [Wong, </a:t>
            </a:r>
            <a:r>
              <a:rPr lang="en-GB" i="1" dirty="0"/>
              <a:t>Nature Methods</a:t>
            </a:r>
            <a:r>
              <a:rPr lang="en-GB" dirty="0"/>
              <a:t> </a:t>
            </a:r>
            <a:r>
              <a:rPr lang="en-GB" b="1" dirty="0"/>
              <a:t>volume 9</a:t>
            </a:r>
            <a:r>
              <a:rPr lang="en-GB" dirty="0"/>
              <a:t>: 1131 (2012)]</a:t>
            </a:r>
          </a:p>
        </p:txBody>
      </p:sp>
    </p:spTree>
    <p:extLst>
      <p:ext uri="{BB962C8B-B14F-4D97-AF65-F5344CB8AC3E}">
        <p14:creationId xmlns:p14="http://schemas.microsoft.com/office/powerpoint/2010/main" val="424133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15F0-3FAE-4F59-8EA6-688F76A5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419134"/>
            <a:ext cx="10515600" cy="834197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highlight>
                  <a:srgbClr val="FFFF00"/>
                </a:highlight>
              </a:rPr>
              <a:t>Circos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E398-0359-4C1A-90F0-086952E3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42" y="6263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https://github.com/nicgirault/circosJS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 Please visit the link above to see how a </a:t>
            </a:r>
            <a:r>
              <a:rPr lang="en-GB" dirty="0" err="1"/>
              <a:t>Circos</a:t>
            </a:r>
            <a:r>
              <a:rPr lang="en-GB" dirty="0"/>
              <a:t> diagram can be customized</a:t>
            </a:r>
          </a:p>
          <a:p>
            <a:pPr>
              <a:buFontTx/>
              <a:buChar char="-"/>
            </a:pPr>
            <a:r>
              <a:rPr lang="en-GB" dirty="0" err="1"/>
              <a:t>Circos</a:t>
            </a:r>
            <a:r>
              <a:rPr lang="en-GB" dirty="0"/>
              <a:t> is a </a:t>
            </a:r>
            <a:r>
              <a:rPr lang="en-GB" b="1" dirty="0"/>
              <a:t>circular visualization of data, must have seen on the cover of many Journals</a:t>
            </a:r>
          </a:p>
          <a:p>
            <a:pPr>
              <a:buFontTx/>
              <a:buChar char="-"/>
            </a:pPr>
            <a:r>
              <a:rPr lang="en-GB" dirty="0"/>
              <a:t>Used to highlight relationships between genes, chromosome, etc for example genes that are located on different chromosomes in the genome of an organism(synteny)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14B7-F628-40FD-BFAA-F28B96AC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1" y="4488662"/>
            <a:ext cx="3810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C5B47-5A61-460E-966C-372830989E0B}"/>
              </a:ext>
            </a:extLst>
          </p:cNvPr>
          <p:cNvSpPr txBox="1"/>
          <p:nvPr/>
        </p:nvSpPr>
        <p:spPr>
          <a:xfrm>
            <a:off x="1204761" y="6438866"/>
            <a:ext cx="7977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http://circos.ca/intro/tabular_visualization/img/circos-visualize-table.png</a:t>
            </a:r>
          </a:p>
        </p:txBody>
      </p:sp>
    </p:spTree>
    <p:extLst>
      <p:ext uri="{BB962C8B-B14F-4D97-AF65-F5344CB8AC3E}">
        <p14:creationId xmlns:p14="http://schemas.microsoft.com/office/powerpoint/2010/main" val="105407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2E7D-F28B-4B12-8253-4F1DF9CD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Visualisation of whole-genome rearrangement.</a:t>
            </a:r>
            <a:br>
              <a:rPr lang="en-GB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0BDF3-B182-482E-89AB-39ABA420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006718"/>
            <a:ext cx="8820150" cy="4133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15EF7-971F-4DB4-A7E5-52BF5C4D1190}"/>
              </a:ext>
            </a:extLst>
          </p:cNvPr>
          <p:cNvSpPr txBox="1"/>
          <p:nvPr/>
        </p:nvSpPr>
        <p:spPr>
          <a:xfrm>
            <a:off x="925995" y="5418414"/>
            <a:ext cx="1034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different tumours showing gene duplications and chromosome rearrangements.</a:t>
            </a:r>
          </a:p>
          <a:p>
            <a:r>
              <a:rPr lang="en-GB" dirty="0"/>
              <a:t> The outer ring depicts chromosomes arranged end to end. </a:t>
            </a:r>
          </a:p>
          <a:p>
            <a:r>
              <a:rPr lang="en-GB" dirty="0"/>
              <a:t>The inner ring displays copy-number data in green and </a:t>
            </a:r>
            <a:r>
              <a:rPr lang="en-GB" dirty="0" err="1">
                <a:highlight>
                  <a:srgbClr val="FFFF00"/>
                </a:highlight>
              </a:rPr>
              <a:t>interchromosomal</a:t>
            </a:r>
            <a:r>
              <a:rPr lang="en-GB" dirty="0">
                <a:highlight>
                  <a:srgbClr val="FFFF00"/>
                </a:highlight>
              </a:rPr>
              <a:t> translocations </a:t>
            </a:r>
            <a:r>
              <a:rPr lang="en-GB" dirty="0"/>
              <a:t>in purple [ citing: https://www.nature.com/articles/nmeth.2258/figures/1</a:t>
            </a:r>
          </a:p>
        </p:txBody>
      </p:sp>
    </p:spTree>
    <p:extLst>
      <p:ext uri="{BB962C8B-B14F-4D97-AF65-F5344CB8AC3E}">
        <p14:creationId xmlns:p14="http://schemas.microsoft.com/office/powerpoint/2010/main" val="268973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C6F5-08FA-40FB-92D9-7F4DC727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48" y="-58944"/>
            <a:ext cx="8869017" cy="74805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Visualize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: Human Chromosomes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AAC9-C3A4-4244-AD45-817F3F035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83" y="315085"/>
            <a:ext cx="10515600" cy="23009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https://dash.gallery/dash-circos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40FA5-3EC2-4DDD-86C4-3388180E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3" y="1465579"/>
            <a:ext cx="7702000" cy="498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A264E-7657-4DDC-8B12-F084D335B7F2}"/>
              </a:ext>
            </a:extLst>
          </p:cNvPr>
          <p:cNvSpPr txBox="1"/>
          <p:nvPr/>
        </p:nvSpPr>
        <p:spPr>
          <a:xfrm>
            <a:off x="8721391" y="3164566"/>
            <a:ext cx="1893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https://github.com/gitbackspacer/data-visualisation-course/tree/master/</a:t>
            </a:r>
            <a:r>
              <a:rPr lang="en-GB" b="1" dirty="0">
                <a:hlinkClick r:id="rId4"/>
              </a:rPr>
              <a:t>circos_sample_data</a:t>
            </a:r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7DABC-B1AE-4BC5-ACA8-7388C266F579}"/>
              </a:ext>
            </a:extLst>
          </p:cNvPr>
          <p:cNvSpPr txBox="1"/>
          <p:nvPr/>
        </p:nvSpPr>
        <p:spPr>
          <a:xfrm>
            <a:off x="8444122" y="1951672"/>
            <a:ext cx="3807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master/circos_sample_data/Layout.csv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27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0DC2-F4B6-47D5-9449-3B3D1A5B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Exercise 2: Simplest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68DE-DC69-4B97-A280-1A0DB89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: </a:t>
            </a:r>
            <a:r>
              <a:rPr lang="en-GB" dirty="0">
                <a:hlinkClick r:id="rId2"/>
              </a:rPr>
              <a:t>https://github.com/gitbackspacer/data-visualisation-course/blob/master/circos_sample_data/table-05.txt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35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0F36-568B-4EFB-913F-866AFCC6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9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</a:rPr>
              <a:t>Generic 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Circos</a:t>
            </a:r>
            <a:endParaRPr lang="en-GB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322EE-FF1F-49FA-86DB-D0616E7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35" y="11298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http://mkweb.bcgsc.ca/tableviewer/samples/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http://mkweb.bcgsc.ca/tableviewer/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8CD7-CE6A-49A9-BD96-AE51BFB46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9" y="2676525"/>
            <a:ext cx="752475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06F9D-F979-4FF8-A11E-9742B086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397" y="0"/>
            <a:ext cx="45535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E267608-13D0-4407-86CE-1C1E67691638}"/>
              </a:ext>
            </a:extLst>
          </p:cNvPr>
          <p:cNvSpPr/>
          <p:nvPr/>
        </p:nvSpPr>
        <p:spPr>
          <a:xfrm>
            <a:off x="6626087" y="4200939"/>
            <a:ext cx="1139687" cy="417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074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CDFF-5492-47CC-819D-CF735EFB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FFAD3-AADF-4865-9C42-CF7DA0E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634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6E50-8877-4E79-83BB-E222637C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885"/>
            <a:ext cx="10445151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RNAseq</a:t>
            </a:r>
            <a:r>
              <a:rPr lang="en-GB" b="1" dirty="0">
                <a:highlight>
                  <a:srgbClr val="FFFF00"/>
                </a:highlight>
              </a:rPr>
              <a:t> data visualisation through IGV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C56F9-77BD-4337-9E71-D7ABEE9F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73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Very popular NGS tool ‘Integrative Genomics Viewer’ </a:t>
            </a:r>
            <a:r>
              <a:rPr lang="en-GB" dirty="0"/>
              <a:t>Robinson et al (2011)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US" altLang="en-US" dirty="0"/>
          </a:p>
          <a:p>
            <a:r>
              <a:rPr lang="en-US" altLang="en-US" dirty="0"/>
              <a:t>Integrated visualization tool for multiple data types and genome annotations.</a:t>
            </a:r>
          </a:p>
          <a:p>
            <a:r>
              <a:rPr lang="en-US" altLang="en-US" dirty="0"/>
              <a:t>Data from NGS analysis visualized .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Handles large datasets</a:t>
            </a:r>
          </a:p>
          <a:p>
            <a:pPr>
              <a:spcAft>
                <a:spcPts val="1800"/>
              </a:spcAft>
            </a:pPr>
            <a:r>
              <a:rPr lang="en-US" altLang="en-US" b="1" dirty="0">
                <a:highlight>
                  <a:srgbClr val="FFFF00"/>
                </a:highlight>
              </a:rPr>
              <a:t>Interactive and speedy visualization</a:t>
            </a:r>
            <a:r>
              <a:rPr lang="en-US" altLang="en-US" dirty="0"/>
              <a:t>. Run locally on desktop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View </a:t>
            </a:r>
            <a:r>
              <a:rPr lang="en-US" altLang="en-US" dirty="0">
                <a:highlight>
                  <a:srgbClr val="FFFF00"/>
                </a:highlight>
              </a:rPr>
              <a:t>multiple datasets in separate panels on the same panel(integrative)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714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E9D7-F274-483F-AFD3-43E21E14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4" y="6409516"/>
            <a:ext cx="12137366" cy="448484"/>
          </a:xfrm>
        </p:spPr>
        <p:txBody>
          <a:bodyPr>
            <a:noAutofit/>
          </a:bodyPr>
          <a:lstStyle/>
          <a:p>
            <a:r>
              <a:rPr lang="en-GB" sz="2800" dirty="0"/>
              <a:t>Impressive but busy https://www.nature.com/articles/nbt.1754/figures/1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E3A93-09E6-4F22-8192-746B0547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6" y="87474"/>
            <a:ext cx="10278434" cy="63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EDDE-E894-452D-BC28-5434BDE6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7314-46DB-473F-9892-F7A411B0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Interactive Bioinformatics Data Visualisation Course</a:t>
            </a:r>
          </a:p>
          <a:p>
            <a:pPr>
              <a:buFontTx/>
              <a:buChar char="-"/>
            </a:pPr>
            <a:r>
              <a:rPr lang="en-GB" b="1" dirty="0"/>
              <a:t>10:00 Start</a:t>
            </a:r>
          </a:p>
          <a:p>
            <a:pPr>
              <a:buFontTx/>
              <a:buChar char="-"/>
            </a:pPr>
            <a:r>
              <a:rPr lang="en-GB" b="1" dirty="0"/>
              <a:t>11.15 – 11.30  Coffee Break </a:t>
            </a:r>
          </a:p>
          <a:p>
            <a:pPr>
              <a:buFontTx/>
              <a:buChar char="-"/>
            </a:pPr>
            <a:r>
              <a:rPr lang="en-GB" b="1" dirty="0"/>
              <a:t>12.45 : Q&amp;A and Discussion</a:t>
            </a:r>
          </a:p>
          <a:p>
            <a:pPr>
              <a:buFontTx/>
              <a:buChar char="-"/>
            </a:pPr>
            <a:r>
              <a:rPr lang="en-GB" b="1" dirty="0"/>
              <a:t>Conclude @ 1:00pm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51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D4F4-08EE-4BBE-9B25-53F8FB62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IGV DIY: diagnostics, read mapping, slice events, SNPs, Insertion , deletion, copy numbers, Errors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51F79-2067-41C0-BD06-0624D1AA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44" y="1690688"/>
            <a:ext cx="5625169" cy="374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574230-3500-4BA3-A8C1-58146BC1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709" y="5881812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https://www.flickr.com/photos/pennuja/5363515039/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16157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04851" y="9471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 Light" charset="0"/>
              </a:rPr>
              <a:t>Basic Layout IGV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"/>
          <a:stretch>
            <a:fillRect/>
          </a:stretch>
        </p:blipFill>
        <p:spPr bwMode="auto">
          <a:xfrm>
            <a:off x="704851" y="1420875"/>
            <a:ext cx="8870950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7415214" y="1825626"/>
            <a:ext cx="1925637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Navigation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6665914" y="3573464"/>
            <a:ext cx="1925637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Data Tracks</a:t>
            </a:r>
          </a:p>
        </p:txBody>
      </p:sp>
      <p:sp>
        <p:nvSpPr>
          <p:cNvPr id="16390" name="TextBox 8"/>
          <p:cNvSpPr txBox="1">
            <a:spLocks noChangeArrowheads="1"/>
          </p:cNvSpPr>
          <p:nvPr/>
        </p:nvSpPr>
        <p:spPr bwMode="auto">
          <a:xfrm>
            <a:off x="6751638" y="5965826"/>
            <a:ext cx="2589212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Annotation Tracks</a:t>
            </a:r>
          </a:p>
        </p:txBody>
      </p:sp>
      <p:sp>
        <p:nvSpPr>
          <p:cNvPr id="16391" name="TextBox 9"/>
          <p:cNvSpPr txBox="1">
            <a:spLocks noChangeArrowheads="1"/>
          </p:cNvSpPr>
          <p:nvPr/>
        </p:nvSpPr>
        <p:spPr bwMode="auto">
          <a:xfrm>
            <a:off x="1625600" y="3311526"/>
            <a:ext cx="1925638" cy="646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accent1"/>
                </a:solidFill>
              </a:rPr>
              <a:t>Configuring Track Visibility</a:t>
            </a:r>
          </a:p>
        </p:txBody>
      </p:sp>
      <p:sp>
        <p:nvSpPr>
          <p:cNvPr id="16392" name="TextBox 10"/>
          <p:cNvSpPr txBox="1">
            <a:spLocks noChangeArrowheads="1"/>
          </p:cNvSpPr>
          <p:nvPr/>
        </p:nvSpPr>
        <p:spPr bwMode="auto">
          <a:xfrm>
            <a:off x="2286000" y="1376363"/>
            <a:ext cx="1162050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chemeClr val="accent1"/>
                </a:solidFill>
              </a:rPr>
              <a:t>Genome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858F-7727-42C4-98F1-9A682E09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1" y="131872"/>
            <a:ext cx="10515600" cy="843936"/>
          </a:xfrm>
        </p:spPr>
        <p:txBody>
          <a:bodyPr/>
          <a:lstStyle/>
          <a:p>
            <a:r>
              <a:rPr lang="en-GB" dirty="0"/>
              <a:t>On a clean slate “Load your genome”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35703-06DD-4C29-B8BF-D29B6293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92"/>
            <a:ext cx="12192000" cy="59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9CF8-907B-4114-5301-2CD00D3B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https://igv.org/app/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9CBFC-7E29-8DBA-2EB1-CDF6E830C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01687"/>
            <a:ext cx="10515600" cy="2599213"/>
          </a:xfrm>
        </p:spPr>
      </p:pic>
    </p:spTree>
    <p:extLst>
      <p:ext uri="{BB962C8B-B14F-4D97-AF65-F5344CB8AC3E}">
        <p14:creationId xmlns:p14="http://schemas.microsoft.com/office/powerpoint/2010/main" val="3551866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FE35-E6EB-4F26-9362-4B32001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80203"/>
            <a:ext cx="10515600" cy="1325563"/>
          </a:xfrm>
        </p:spPr>
        <p:txBody>
          <a:bodyPr/>
          <a:lstStyle/>
          <a:p>
            <a:r>
              <a:rPr lang="en-GB" dirty="0"/>
              <a:t>Load IGV loads Human hg19.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2846-75EC-431A-9983-66C3E08B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582"/>
            <a:ext cx="10515600" cy="4679087"/>
          </a:xfrm>
        </p:spPr>
        <p:txBody>
          <a:bodyPr/>
          <a:lstStyle/>
          <a:p>
            <a:r>
              <a:rPr lang="en-GB" dirty="0"/>
              <a:t>Breast cancer cell line HCC1143 to visualize alignments, only a small portion of chr21 will be loaded (19M:20M) using File.. Load from File</a:t>
            </a:r>
          </a:p>
          <a:p>
            <a:r>
              <a:rPr lang="en-GB" dirty="0"/>
              <a:t>“HCC1143.normal.21.19M-20M.bam”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72488-E3F2-4862-B302-D535B904BAC1}"/>
              </a:ext>
            </a:extLst>
          </p:cNvPr>
          <p:cNvSpPr/>
          <p:nvPr/>
        </p:nvSpPr>
        <p:spPr>
          <a:xfrm>
            <a:off x="6112564" y="0"/>
            <a:ext cx="1058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https://github.com/griffithlab/rnaseq_tutorial/wiki/IGV-Tutorial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C5B59-9E75-472A-AA48-D4356B49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913"/>
            <a:ext cx="9594574" cy="46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34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36A8-3B6B-40F8-9F6E-D265F05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GB" dirty="0"/>
              <a:t>Navigate to a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6E80C-F386-496A-AE6B-F8F9C7D36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9018"/>
            <a:ext cx="5962650" cy="2219325"/>
          </a:xfrm>
        </p:spPr>
      </p:pic>
    </p:spTree>
    <p:extLst>
      <p:ext uri="{BB962C8B-B14F-4D97-AF65-F5344CB8AC3E}">
        <p14:creationId xmlns:p14="http://schemas.microsoft.com/office/powerpoint/2010/main" val="277331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6A46-53ED-4256-81F3-72CB2BFF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Exercise Visualise and Locate SNP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6AB1-B82A-40D3-A58C-DFEA53EB8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122"/>
            <a:ext cx="10515600" cy="4774367"/>
          </a:xfrm>
        </p:spPr>
        <p:txBody>
          <a:bodyPr/>
          <a:lstStyle/>
          <a:p>
            <a:r>
              <a:rPr lang="en-GB" dirty="0"/>
              <a:t>Data: </a:t>
            </a:r>
            <a:r>
              <a:rPr lang="en-GB" dirty="0">
                <a:hlinkClick r:id="rId2"/>
              </a:rPr>
              <a:t>https://github.com/gitbackspacer/data-visualisation-course/tree/master/igv-mutant-data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4102-F0AE-4C12-AA88-DEF8B7A2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33" y="2013177"/>
            <a:ext cx="6379685" cy="46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54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E22B-4D6D-41D3-A996-B34523BD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61" y="18255"/>
            <a:ext cx="11548514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Use installed IGV  or Webapp https://igv.org/app/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4D5-2F22-4339-98EA-BEB2444D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E7E8-4242-4440-90D9-F350BC3E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0" y="1096169"/>
            <a:ext cx="121634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5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C1BB-9DBE-4DE9-8366-3F06616D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159716"/>
            <a:ext cx="10949608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Wild type and 6 other mutants from an unknown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C5C7-4985-4EF5-8229-0EED73E5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591297"/>
            <a:ext cx="12192000" cy="48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4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EC6D-CBF5-437D-A41E-20B09313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1EC2-3C55-4FFA-A506-7170189F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4969C-0FFA-4C15-A086-DC56AC1D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" y="1779157"/>
            <a:ext cx="11973339" cy="48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2A3C-C7B8-4216-B58A-38C7F03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Material for the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D09C-FED5-4525-A968-036CE147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26" y="1955022"/>
            <a:ext cx="116097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All at the </a:t>
            </a:r>
            <a:r>
              <a:rPr lang="en-GB" dirty="0" err="1">
                <a:highlight>
                  <a:srgbClr val="FFFF00"/>
                </a:highlight>
              </a:rPr>
              <a:t>Github</a:t>
            </a:r>
            <a:r>
              <a:rPr lang="en-GB" dirty="0">
                <a:highlight>
                  <a:srgbClr val="FFFF00"/>
                </a:highlight>
              </a:rPr>
              <a:t> page:</a:t>
            </a: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</a:rPr>
              <a:t> </a:t>
            </a:r>
            <a:r>
              <a:rPr lang="en-GB" sz="3600" dirty="0">
                <a:highlight>
                  <a:srgbClr val="FFFF00"/>
                </a:highlight>
                <a:hlinkClick r:id="rId2"/>
              </a:rPr>
              <a:t>https://github.com/gitbackspacer/data-visualisation-course</a:t>
            </a:r>
            <a:endParaRPr lang="en-GB" sz="36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</a:rPr>
              <a:t>Teams:</a:t>
            </a: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</a:rPr>
              <a:t>https://teams.microsoft.com/l/team/19%3ablbpBiRHRDsmSF-60bMWRygjxauHuby6JSuNMOPDQwQ1%40thread.tacv2/conversations?groupId=2812d720-685c-428d-9e0c-7eeea8e14048&amp;tenantId=e652efd4-5dac-41b6-a23d-764634c36cea</a:t>
            </a: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5439B-7E34-41D5-B3D4-B5940EE0E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77" y="4360192"/>
            <a:ext cx="4009444" cy="21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Screen Shot 2015-10-12 at 10.3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063625"/>
            <a:ext cx="3957638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1800226" y="219075"/>
            <a:ext cx="8372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/>
              <a:t>Right click on track name to change a bunch of stuff…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Color alignments by strand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Scale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5-10-20 at 6.1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31" y="1119812"/>
            <a:ext cx="3514212" cy="56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3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217" y="1"/>
            <a:ext cx="7886700" cy="936421"/>
          </a:xfrm>
        </p:spPr>
        <p:txBody>
          <a:bodyPr/>
          <a:lstStyle/>
          <a:p>
            <a:r>
              <a:rPr lang="en-US" sz="3600" dirty="0"/>
              <a:t>Know your scale…</a:t>
            </a:r>
          </a:p>
        </p:txBody>
      </p:sp>
      <p:pic>
        <p:nvPicPr>
          <p:cNvPr id="4" name="Picture 3" descr="Screen Shot 2015-10-20 at 6.15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/>
          <a:stretch/>
        </p:blipFill>
        <p:spPr>
          <a:xfrm>
            <a:off x="2139801" y="2349947"/>
            <a:ext cx="3837355" cy="2203880"/>
          </a:xfrm>
          <a:prstGeom prst="rect">
            <a:avLst/>
          </a:prstGeom>
        </p:spPr>
      </p:pic>
      <p:pic>
        <p:nvPicPr>
          <p:cNvPr id="5" name="Picture 4" descr="Screen Shot 2015-10-20 at 6.17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3" r="1"/>
          <a:stretch/>
        </p:blipFill>
        <p:spPr>
          <a:xfrm>
            <a:off x="6334943" y="2317623"/>
            <a:ext cx="4063644" cy="2055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2044" y="1757393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Autoscale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38661" y="1755860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Data Range</a:t>
            </a:r>
          </a:p>
        </p:txBody>
      </p:sp>
    </p:spTree>
    <p:extLst>
      <p:ext uri="{BB962C8B-B14F-4D97-AF65-F5344CB8AC3E}">
        <p14:creationId xmlns:p14="http://schemas.microsoft.com/office/powerpoint/2010/main" val="3067666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545E-9072-411A-8012-EF5D5970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Expression data: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5489D-4DD6-4BC4-834A-CB933A1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4" y="1744932"/>
            <a:ext cx="12192000" cy="49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2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2BA1-DD4D-4D96-BE38-5B978B7D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5" y="153090"/>
            <a:ext cx="10515600" cy="542649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Gene Expression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E1FA4-D0DD-4018-8C74-4417DFDB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22" y="1508017"/>
            <a:ext cx="10515600" cy="2945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49463-0EE0-4540-946C-C38BA72FEB73}"/>
              </a:ext>
            </a:extLst>
          </p:cNvPr>
          <p:cNvSpPr txBox="1"/>
          <p:nvPr/>
        </p:nvSpPr>
        <p:spPr>
          <a:xfrm>
            <a:off x="1398104" y="1040296"/>
            <a:ext cx="515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count files for each gene as “CSV”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4A49D-D1AC-40B4-8B78-879015FA029B}"/>
              </a:ext>
            </a:extLst>
          </p:cNvPr>
          <p:cNvSpPr txBox="1"/>
          <p:nvPr/>
        </p:nvSpPr>
        <p:spPr>
          <a:xfrm>
            <a:off x="1245368" y="5349983"/>
            <a:ext cx="947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http://degust.erc.monash.edu/degust/config.html?code=d24c2a88f917954853272af3e80cde5a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184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5874-EB9D-4E36-AF70-F21984CE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202F-E416-468B-89FC-808970CCA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upload a CSV file containing your own analysis (</a:t>
            </a:r>
            <a:r>
              <a:rPr lang="en-GB" dirty="0" err="1"/>
              <a:t>eg.</a:t>
            </a:r>
            <a:r>
              <a:rPr lang="en-GB" dirty="0"/>
              <a:t> from </a:t>
            </a:r>
            <a:r>
              <a:rPr lang="en-GB" dirty="0" err="1"/>
              <a:t>Limma</a:t>
            </a:r>
            <a:r>
              <a:rPr lang="en-GB" dirty="0"/>
              <a:t>/</a:t>
            </a:r>
            <a:r>
              <a:rPr lang="en-GB" dirty="0" err="1"/>
              <a:t>Voom</a:t>
            </a:r>
            <a:r>
              <a:rPr lang="en-GB" dirty="0"/>
              <a:t>, </a:t>
            </a:r>
            <a:r>
              <a:rPr lang="en-GB" dirty="0" err="1"/>
              <a:t>edgeR</a:t>
            </a:r>
            <a:r>
              <a:rPr lang="en-GB" dirty="0"/>
              <a:t> or </a:t>
            </a:r>
            <a:r>
              <a:rPr lang="en-GB" dirty="0" err="1"/>
              <a:t>DESeq</a:t>
            </a:r>
            <a:r>
              <a:rPr lang="en-GB" dirty="0"/>
              <a:t>).</a:t>
            </a:r>
          </a:p>
          <a:p>
            <a:r>
              <a:rPr lang="en-GB" dirty="0"/>
              <a:t>It is very interactive</a:t>
            </a:r>
          </a:p>
        </p:txBody>
      </p:sp>
    </p:spTree>
    <p:extLst>
      <p:ext uri="{BB962C8B-B14F-4D97-AF65-F5344CB8AC3E}">
        <p14:creationId xmlns:p14="http://schemas.microsoft.com/office/powerpoint/2010/main" val="1487895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04FD-CDF2-4938-96E6-EB460D1B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73" y="20609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Replicate information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70644-320B-4A1B-9510-30BE30B2B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99" y="1531662"/>
            <a:ext cx="5575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6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8B7-1F05-43FD-99FF-BFCA6901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5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Check two conditions comparison: </a:t>
            </a:r>
            <a:br>
              <a:rPr lang="en-GB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Verify replicate robustness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2A3F-859E-4877-9919-AAFCF6E1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1" y="1381314"/>
            <a:ext cx="6798236" cy="51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0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C479-4E7A-4E14-82DC-9BE67DBD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67477-A634-42D9-BD26-7C455A37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2" y="829907"/>
            <a:ext cx="11468336" cy="5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0FA9-A8B0-4ED5-A227-84282275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BA6A-A40D-4261-BCB5-0D7C25C5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>
                <a:effectLst/>
              </a:rPr>
              <a:t>“Data is beautiful – it can inspire, improve lives and bring out the best in people”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235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4753-F59B-4221-AF5D-416AF10D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63E75A-AE5F-436B-A8CF-06006CCD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15" y="1746111"/>
            <a:ext cx="9287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8363-3F4C-4DB8-A09C-E071C5D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 all condition </a:t>
            </a:r>
            <a:r>
              <a:rPr lang="en-GB" dirty="0" err="1"/>
              <a:t>comparions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36DDE-8721-452D-97FE-D5CB4548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782" y="1690688"/>
            <a:ext cx="6071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5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9B61-9FD7-444C-8B77-56562038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mds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10A12-472D-44D7-B0A9-ED17AC1A1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523" y="1690688"/>
            <a:ext cx="78714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0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All conditions line plots; trends; can rearrange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7F04-B375-496E-86D2-95FDD8E6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97120-272A-4DD0-B2C3-E433FB4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72"/>
            <a:ext cx="12192000" cy="57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5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Per Gene spread opti</a:t>
            </a:r>
            <a:r>
              <a:rPr lang="en-GB" dirty="0"/>
              <a:t>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76EAA-E2ED-4FA6-98F2-3026CFE8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55" y="1760641"/>
            <a:ext cx="34385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77055-3E65-496D-8875-63BA39E0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5" y="1855890"/>
            <a:ext cx="2809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5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7AA-ED98-4A47-9370-81D8F2A0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456"/>
            <a:ext cx="10515600" cy="72251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Highlight Gene on </a:t>
            </a:r>
            <a:r>
              <a:rPr lang="en-GB" dirty="0" err="1">
                <a:highlight>
                  <a:srgbClr val="FFFF00"/>
                </a:highlight>
              </a:rPr>
              <a:t>Kegg</a:t>
            </a:r>
            <a:r>
              <a:rPr lang="en-GB" dirty="0">
                <a:highlight>
                  <a:srgbClr val="FFFF00"/>
                </a:highlight>
              </a:rPr>
              <a:t> pathways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42AC2-26C8-4BEE-A020-87AA2616E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40" y="1690688"/>
            <a:ext cx="8815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2DBA-BBF5-42FB-8A45-F4B1E689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Visualisation</a:t>
            </a:r>
            <a:br>
              <a:rPr lang="en-GB" dirty="0">
                <a:highlight>
                  <a:srgbClr val="FFFF00"/>
                </a:highlight>
              </a:rPr>
            </a:b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A2A-1280-477F-A19F-F5C210A1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67" y="1253331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http://www.webgestalt.org/2017/GOView/</a:t>
            </a:r>
            <a:endParaRPr lang="en-GB" dirty="0"/>
          </a:p>
          <a:p>
            <a:r>
              <a:rPr lang="en-GB" dirty="0" err="1"/>
              <a:t>GOView</a:t>
            </a:r>
            <a:endParaRPr lang="en-GB" dirty="0"/>
          </a:p>
          <a:p>
            <a:r>
              <a:rPr lang="en-GB" dirty="0"/>
              <a:t>View and compare Gene Ontology under DAG Structure</a:t>
            </a:r>
          </a:p>
          <a:p>
            <a:r>
              <a:rPr lang="en-GB" dirty="0"/>
              <a:t>We will use sample file “</a:t>
            </a:r>
            <a:r>
              <a:rPr lang="en-GB" dirty="0" err="1">
                <a:hlinkClick r:id="rId3" tooltip="sample.gvf"/>
              </a:rPr>
              <a:t>sample.gvf</a:t>
            </a:r>
            <a:r>
              <a:rPr lang="en-GB" dirty="0"/>
              <a:t>” or </a:t>
            </a:r>
            <a:r>
              <a:rPr lang="en-GB" dirty="0">
                <a:hlinkClick r:id="rId3"/>
              </a:rPr>
              <a:t>https://github.com/gitbackspacer/data-visualisation-course/blob/master/sample.gvf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0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A8B3-C51D-4687-9BDE-FF8FA8C0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37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File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B0447-4AF4-459A-B522-00474E518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61" y="1582200"/>
            <a:ext cx="10515600" cy="41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4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D1EF-F361-405C-859F-3DD7806D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83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5BF6B-9DEA-42C6-953E-38261EA0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86" y="1303230"/>
            <a:ext cx="10140949" cy="53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4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254-8EA0-4B28-85CD-16FD9D02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81" y="113748"/>
            <a:ext cx="10515600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GeNeCK</a:t>
            </a:r>
            <a:r>
              <a:rPr lang="en-GB" b="1" dirty="0">
                <a:highlight>
                  <a:srgbClr val="FFFF00"/>
                </a:highlight>
              </a:rPr>
              <a:t> ( construct and visualise </a:t>
            </a:r>
            <a:br>
              <a:rPr lang="en-GB" b="1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Gene regulatory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9B8EB-EBDD-426C-93D5-D6FD8C46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1" y="1239065"/>
            <a:ext cx="9239977" cy="612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B3961-FC1F-4195-B839-CCEE35977F49}"/>
              </a:ext>
            </a:extLst>
          </p:cNvPr>
          <p:cNvSpPr txBox="1"/>
          <p:nvPr/>
        </p:nvSpPr>
        <p:spPr>
          <a:xfrm>
            <a:off x="7435716" y="592734"/>
            <a:ext cx="471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GeNeCK</a:t>
            </a:r>
            <a:r>
              <a:rPr lang="en-GB" dirty="0"/>
              <a:t>: a web server for gene network construction and visualization Zhang </a:t>
            </a:r>
            <a:r>
              <a:rPr lang="en-GB" dirty="0" err="1"/>
              <a:t>etal</a:t>
            </a:r>
            <a:r>
              <a:rPr lang="en-GB" dirty="0"/>
              <a:t>,  2019 </a:t>
            </a:r>
          </a:p>
        </p:txBody>
      </p:sp>
    </p:spTree>
    <p:extLst>
      <p:ext uri="{BB962C8B-B14F-4D97-AF65-F5344CB8AC3E}">
        <p14:creationId xmlns:p14="http://schemas.microsoft.com/office/powerpoint/2010/main" val="89335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9C0B-6549-4C33-9446-BB40C07B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Trends in biology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B792-6BF3-46B7-A45A-B968AE2F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cover most common themes that we see (visualise) in bioinformatics papers</a:t>
            </a:r>
          </a:p>
          <a:p>
            <a:r>
              <a:rPr lang="en-GB" dirty="0"/>
              <a:t>Alignment(protein/DNA) long sequences</a:t>
            </a:r>
          </a:p>
          <a:p>
            <a:r>
              <a:rPr lang="en-GB" dirty="0"/>
              <a:t>Genes on different genomes(synteny) or their relations</a:t>
            </a:r>
          </a:p>
          <a:p>
            <a:r>
              <a:rPr lang="en-GB" dirty="0"/>
              <a:t>Proportion of reads aligned to a Genome</a:t>
            </a:r>
          </a:p>
          <a:p>
            <a:r>
              <a:rPr lang="en-GB" dirty="0" err="1"/>
              <a:t>RNAseq</a:t>
            </a:r>
            <a:r>
              <a:rPr lang="en-GB" dirty="0"/>
              <a:t> based gene expression data</a:t>
            </a:r>
          </a:p>
          <a:p>
            <a:r>
              <a:rPr lang="en-GB" dirty="0"/>
              <a:t>Go terms</a:t>
            </a:r>
          </a:p>
          <a:p>
            <a:r>
              <a:rPr lang="en-GB" dirty="0"/>
              <a:t>Gene Networks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25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5E4E-F77E-4DBA-9A80-099770F0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Meta Webserver and checkout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92F3-EAA5-47AA-A635-167A8E9D0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http://lce.biohpc.swmed.edu/geneck/index.php</a:t>
            </a:r>
            <a:endParaRPr lang="en-GB" dirty="0"/>
          </a:p>
          <a:p>
            <a:r>
              <a:rPr lang="en-GB" dirty="0"/>
              <a:t>Scale free networks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321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885C5-5277-4D8F-BED3-305A9889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5" y="204068"/>
            <a:ext cx="8824139" cy="64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1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BB90-954E-4756-9575-676B24C7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downloaded as </a:t>
            </a:r>
            <a:r>
              <a:rPr lang="en-GB" b="1" dirty="0"/>
              <a:t>“05062019-signalink-UTh27h.cys”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494559-9A22-4CB4-AB8D-1A88D7D541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http://signalink.org/export/05062019-signalink-UTh27h.cys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SignaLink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export config: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Species: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H. sapiens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Layers: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members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regulators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Pathways: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RTK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Include TF network: Yes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Range from pathway specific TF: 1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Format: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cytoscape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Compression: None </a:t>
            </a:r>
          </a:p>
        </p:txBody>
      </p:sp>
    </p:spTree>
    <p:extLst>
      <p:ext uri="{BB962C8B-B14F-4D97-AF65-F5344CB8AC3E}">
        <p14:creationId xmlns:p14="http://schemas.microsoft.com/office/powerpoint/2010/main" val="1892234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96EA-7BBD-4C6C-9DB8-379FCA19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In </a:t>
            </a:r>
            <a:r>
              <a:rPr lang="en-GB" dirty="0" err="1">
                <a:highlight>
                  <a:srgbClr val="FFFF00"/>
                </a:highlight>
              </a:rPr>
              <a:t>cytoscape</a:t>
            </a:r>
            <a:r>
              <a:rPr lang="en-GB" dirty="0">
                <a:highlight>
                  <a:srgbClr val="FFFF00"/>
                </a:highlight>
              </a:rPr>
              <a:t> you can visualise the netw</a:t>
            </a:r>
            <a:r>
              <a:rPr lang="en-GB" dirty="0"/>
              <a:t>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0DF1D-2FB7-4192-BA2F-66A4FA1B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7" y="1771382"/>
            <a:ext cx="8799372" cy="4351338"/>
          </a:xfrm>
        </p:spPr>
      </p:pic>
    </p:spTree>
    <p:extLst>
      <p:ext uri="{BB962C8B-B14F-4D97-AF65-F5344CB8AC3E}">
        <p14:creationId xmlns:p14="http://schemas.microsoft.com/office/powerpoint/2010/main" val="1697107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2334-2A43-4056-A314-FE24D8F3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 datal: </a:t>
            </a:r>
            <a:r>
              <a:rPr lang="en-GB" dirty="0" err="1"/>
              <a:t>HiC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3634-365E-49C5-B3FE-176C880BA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Hi-Glass: web-based visual exploration and analysis of genome interaction maps</a:t>
            </a:r>
          </a:p>
          <a:p>
            <a:pPr marL="0" indent="0">
              <a:buNone/>
            </a:pPr>
            <a:r>
              <a:rPr lang="en-GB" dirty="0"/>
              <a:t>interface for</a:t>
            </a:r>
          </a:p>
          <a:p>
            <a:pPr marL="0" indent="0">
              <a:buNone/>
            </a:pPr>
            <a:r>
              <a:rPr lang="en-GB" dirty="0"/>
              <a:t> - Rapid</a:t>
            </a:r>
          </a:p>
          <a:p>
            <a:pPr marL="0" indent="0">
              <a:buNone/>
            </a:pPr>
            <a:r>
              <a:rPr lang="en-GB" dirty="0"/>
              <a:t> - multiplex</a:t>
            </a:r>
          </a:p>
          <a:p>
            <a:pPr marL="0" indent="0">
              <a:buNone/>
            </a:pPr>
            <a:r>
              <a:rPr lang="en-GB" dirty="0"/>
              <a:t> - multiscale navigation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http://higlass.io/app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29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7024-EFB4-4CE0-AA3C-12CBD79D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7500-F403-455C-B1BF-00BC24AA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/>
              <a:t>Discussion</a:t>
            </a:r>
          </a:p>
          <a:p>
            <a:pPr>
              <a:buFontTx/>
              <a:buChar char="-"/>
            </a:pPr>
            <a:r>
              <a:rPr lang="en-GB" dirty="0"/>
              <a:t>Announcements</a:t>
            </a:r>
          </a:p>
          <a:p>
            <a:pPr>
              <a:buFontTx/>
              <a:buChar char="-"/>
            </a:pPr>
            <a:r>
              <a:rPr lang="en-GB" dirty="0"/>
              <a:t>Feedback 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53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50DD-B5C7-4111-9758-C4401CF4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353-ED7B-4705-97FD-4FFD9DC7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Multiple sequence alignment (MSA) , an interactive example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78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F81F-689B-46F3-B3B4-9082FF21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 with Genomics data visualisation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3618-0727-4BD4-8CF3-4A0EEF382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173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Data_ink</a:t>
            </a:r>
            <a:r>
              <a:rPr lang="en-GB" dirty="0"/>
              <a:t> / Total ink used to print the graphics </a:t>
            </a:r>
          </a:p>
          <a:p>
            <a:r>
              <a:rPr lang="en-GB" dirty="0"/>
              <a:t>Colours </a:t>
            </a:r>
          </a:p>
          <a:p>
            <a:r>
              <a:rPr lang="en-GB" dirty="0"/>
              <a:t>Fonts</a:t>
            </a:r>
          </a:p>
          <a:p>
            <a:r>
              <a:rPr lang="en-GB" dirty="0"/>
              <a:t>Big Data can not load all at once</a:t>
            </a:r>
          </a:p>
          <a:p>
            <a:endParaRPr lang="en-GB" dirty="0"/>
          </a:p>
          <a:p>
            <a:r>
              <a:rPr lang="en-GB" dirty="0"/>
              <a:t>Showing sequence as reads intervals: </a:t>
            </a:r>
            <a:r>
              <a:rPr lang="en-GB" dirty="0">
                <a:highlight>
                  <a:srgbClr val="FFFF00"/>
                </a:highlight>
              </a:rPr>
              <a:t>reads doesn’t map to a point</a:t>
            </a:r>
          </a:p>
          <a:p>
            <a:r>
              <a:rPr lang="en-GB" dirty="0"/>
              <a:t>Multiple data set into single view: </a:t>
            </a:r>
            <a:r>
              <a:rPr lang="en-GB" dirty="0">
                <a:highlight>
                  <a:srgbClr val="FFFF00"/>
                </a:highlight>
              </a:rPr>
              <a:t>not a single gene but neighbourhood</a:t>
            </a:r>
          </a:p>
          <a:p>
            <a:r>
              <a:rPr lang="en-GB" dirty="0"/>
              <a:t>Multiple chromosomes and Whole genome context: all chromosome in a single view</a:t>
            </a:r>
          </a:p>
          <a:p>
            <a:r>
              <a:rPr lang="en-GB" dirty="0"/>
              <a:t>Long range and complex variations</a:t>
            </a:r>
          </a:p>
          <a:p>
            <a:r>
              <a:rPr lang="en-GB" dirty="0"/>
              <a:t>Excel sheets: “a useful container isn't automatically a useful presenter” The table presents individual data points very well and patterns that they compose very poorly.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31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5DB3-16AE-4A5F-BFFC-109311E4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Big data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0908E-13CE-45DD-A858-51FB05CE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20" y="629285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>
                <a:hlinkClick r:id="rId2"/>
              </a:rPr>
              <a:t>https://support.10xgenomics.com/single-cell-gene-expression/software/visualization/latest/what-is-loupe-cell-browser</a:t>
            </a:r>
            <a:endParaRPr lang="en-GB" sz="1400" dirty="0"/>
          </a:p>
          <a:p>
            <a:r>
              <a:rPr lang="en-GB" sz="1050" b="1" dirty="0"/>
              <a:t>Loupe Browser</a:t>
            </a:r>
          </a:p>
          <a:p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B665D-A711-4A34-8CD7-302BA547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50" y="1173480"/>
            <a:ext cx="7898133" cy="52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7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11438</TotalTime>
  <Words>1563</Words>
  <Application>Microsoft Office PowerPoint</Application>
  <PresentationFormat>Widescreen</PresentationFormat>
  <Paragraphs>220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Interactive Bioinformatics Data Visualisation Course</vt:lpstr>
      <vt:lpstr>Schedule</vt:lpstr>
      <vt:lpstr>Agenda</vt:lpstr>
      <vt:lpstr>Material for the session </vt:lpstr>
      <vt:lpstr>Introduction</vt:lpstr>
      <vt:lpstr>Trends in biology papers</vt:lpstr>
      <vt:lpstr>Content</vt:lpstr>
      <vt:lpstr>Trouble with Genomics data visualisation </vt:lpstr>
      <vt:lpstr>Big data </vt:lpstr>
      <vt:lpstr> The 25 Best Data Visualizations of 2023  </vt:lpstr>
      <vt:lpstr>PowerPoint Presentation</vt:lpstr>
      <vt:lpstr>Exercise 1: MSA viewing</vt:lpstr>
      <vt:lpstr>Viewing Multiple Sequence alignment(MSA)</vt:lpstr>
      <vt:lpstr>Alignment viewer step 1: Single Click on Drag drop  Step 2: Browse the file “human-kinase20.fasta” </vt:lpstr>
      <vt:lpstr>To Toggle to Slider </vt:lpstr>
      <vt:lpstr>Molecule 3D Viewer </vt:lpstr>
      <vt:lpstr>T7 RNA polymerase</vt:lpstr>
      <vt:lpstr>Genomic data</vt:lpstr>
      <vt:lpstr>PowerPoint Presentation</vt:lpstr>
      <vt:lpstr>PowerPoint Presentation</vt:lpstr>
      <vt:lpstr>PowerPoint Presentation</vt:lpstr>
      <vt:lpstr>Circos </vt:lpstr>
      <vt:lpstr>Visualisation of whole-genome rearrangement. </vt:lpstr>
      <vt:lpstr>Visualize Circos: Human Chromosomes</vt:lpstr>
      <vt:lpstr>Exercise 2: Simplest Circos </vt:lpstr>
      <vt:lpstr>Generic Circos</vt:lpstr>
      <vt:lpstr>PowerPoint Presentation</vt:lpstr>
      <vt:lpstr>RNAseq data visualisation through IGV  </vt:lpstr>
      <vt:lpstr>Impressive but busy https://www.nature.com/articles/nbt.1754/figures/1</vt:lpstr>
      <vt:lpstr>IGV DIY: diagnostics, read mapping, slice events, SNPs, Insertion , deletion, copy numbers, Errors</vt:lpstr>
      <vt:lpstr>Basic Layout IGV</vt:lpstr>
      <vt:lpstr>On a clean slate “Load your genome”</vt:lpstr>
      <vt:lpstr>https://igv.org/app/</vt:lpstr>
      <vt:lpstr>Load IGV loads Human hg19.</vt:lpstr>
      <vt:lpstr>Navigate to a region</vt:lpstr>
      <vt:lpstr>Exercise Visualise and Locate SNP</vt:lpstr>
      <vt:lpstr>Use installed IGV  or Webapp https://igv.org/app/</vt:lpstr>
      <vt:lpstr>Wild type and 6 other mutants from an unknown species</vt:lpstr>
      <vt:lpstr>PowerPoint Presentation</vt:lpstr>
      <vt:lpstr>PowerPoint Presentation</vt:lpstr>
      <vt:lpstr>PowerPoint Presentation</vt:lpstr>
      <vt:lpstr>PowerPoint Presentation</vt:lpstr>
      <vt:lpstr>Know your scale…</vt:lpstr>
      <vt:lpstr>Gene Expression data: Exercise</vt:lpstr>
      <vt:lpstr>Gene Expression Data</vt:lpstr>
      <vt:lpstr>Degust</vt:lpstr>
      <vt:lpstr>Replicate information </vt:lpstr>
      <vt:lpstr>Check two conditions comparison:  Verify replicate robustness</vt:lpstr>
      <vt:lpstr>PowerPoint Presentation</vt:lpstr>
      <vt:lpstr>PowerPoint Presentation</vt:lpstr>
      <vt:lpstr>Switch all condition comparions</vt:lpstr>
      <vt:lpstr>3D mds </vt:lpstr>
      <vt:lpstr>All conditions line plots; trends; can rearrange </vt:lpstr>
      <vt:lpstr>Per Gene spread option</vt:lpstr>
      <vt:lpstr>Highlight Gene on Kegg pathways</vt:lpstr>
      <vt:lpstr>Go term Visualisation </vt:lpstr>
      <vt:lpstr>Go term File </vt:lpstr>
      <vt:lpstr>PowerPoint Presentation</vt:lpstr>
      <vt:lpstr>GeNeCK ( construct and visualise  Gene regulatory networks)</vt:lpstr>
      <vt:lpstr>Meta Webserver and checkout demo</vt:lpstr>
      <vt:lpstr>PowerPoint Presentation</vt:lpstr>
      <vt:lpstr>Data downloaded as “05062019-signalink-UTh27h.cys”</vt:lpstr>
      <vt:lpstr>In cytoscape you can visualise the network</vt:lpstr>
      <vt:lpstr>Interaction datal: HiC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Course</dc:title>
  <dc:creator>Jitender Cheema (JIC)</dc:creator>
  <cp:lastModifiedBy>Jitender Cheema (JIC)</cp:lastModifiedBy>
  <cp:revision>92</cp:revision>
  <dcterms:created xsi:type="dcterms:W3CDTF">2019-04-29T11:16:36Z</dcterms:created>
  <dcterms:modified xsi:type="dcterms:W3CDTF">2023-05-10T14:03:03Z</dcterms:modified>
</cp:coreProperties>
</file>